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18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5f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&amp;si=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&amp;si=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cce52e71b?pid=42c99c5af&amp;color=0,0,0&amp;vtp=1&amp;bt=1&amp;bbb=1"/>
          <p:cNvSpPr/>
          <p:nvPr/>
        </p:nvSpPr>
        <p:spPr>
          <a:xfrm>
            <a:off x="612648" y="486000"/>
            <a:ext cx="10963656" cy="949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自主评价</a:t>
            </a:r>
            <a:endParaRPr lang="en-US" altLang="zh-CN" sz="2600" dirty="0"/>
          </a:p>
        </p:txBody>
      </p:sp>
      <p:sp>
        <p:nvSpPr>
          <p:cNvPr id="3" name="QO_5_BD.16_1#ff126e49c?sp=1&amp;pid=cce52e71b&amp;color=0,0,0&amp;vtp=1&amp;bbb=1&amp;hb=1"/>
          <p:cNvSpPr/>
          <p:nvPr/>
        </p:nvSpPr>
        <p:spPr>
          <a:xfrm>
            <a:off x="612648" y="1067850"/>
            <a:ext cx="10963656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依据下面小情境，判断下列说法对错。（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鲁科版必修第一册改编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）把手掌压在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桌面或其他物体的表面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，在大小不同的压力下向前平移或保持向前移动的趋势。</a:t>
            </a:r>
            <a:endParaRPr lang="en-US" altLang="zh-CN" sz="2400" dirty="0"/>
          </a:p>
        </p:txBody>
      </p:sp>
      <p:pic>
        <p:nvPicPr>
          <p:cNvPr id="4" name="QO_5_BD.16_2#ff126e49c?pid=cce52e71b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0368" y="2242537"/>
            <a:ext cx="1728216" cy="10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T_6_BD.17_1#4e359e6f0?pid=ff126e49c&amp;color=0,0,0&amp;vtp=1&amp;bbb=1"/>
          <p:cNvSpPr/>
          <p:nvPr/>
        </p:nvSpPr>
        <p:spPr>
          <a:xfrm>
            <a:off x="612648" y="3410937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手掌在桌面上向前平移过程中受到的是滑动摩擦力。(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6" name="QT_6_AN.18_1#4e359e6f0.bracket?pid=ff126e49c&amp;color=0,0,0&amp;vpa=13&amp;vtp=1"/>
          <p:cNvSpPr/>
          <p:nvPr/>
        </p:nvSpPr>
        <p:spPr>
          <a:xfrm>
            <a:off x="8643017" y="3399507"/>
            <a:ext cx="387350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√</a:t>
            </a:r>
            <a:endParaRPr lang="en-US" altLang="zh-CN" sz="2400" dirty="0"/>
          </a:p>
        </p:txBody>
      </p:sp>
      <p:sp>
        <p:nvSpPr>
          <p:cNvPr id="7" name="QT_6_BD.19_1#9cf80351e?pid=ff126e49c&amp;color=0,0,0&amp;vtp=1&amp;bbb=1"/>
          <p:cNvSpPr/>
          <p:nvPr/>
        </p:nvSpPr>
        <p:spPr>
          <a:xfrm>
            <a:off x="612648" y="395075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滑动摩擦力的方向与物体的运动方向一定相反。(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8" name="QT_6_AN.20_1#9cf80351e.bracket?pid=ff126e49c&amp;color=0,0,0&amp;vpa=14&amp;vtp=1"/>
          <p:cNvSpPr/>
          <p:nvPr/>
        </p:nvSpPr>
        <p:spPr>
          <a:xfrm>
            <a:off x="7969917" y="3939320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9" name="QT_6_BD.21_1#a3e275191?pid=ff126e49c&amp;color=0,0,0&amp;vtp=1&amp;bbb=1"/>
          <p:cNvSpPr/>
          <p:nvPr/>
        </p:nvSpPr>
        <p:spPr>
          <a:xfrm>
            <a:off x="612648" y="448542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（3）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运动的物体不可能受到静摩擦力作用。(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0" name="QT_6_AN.22_1#a3e275191.bracket?pid=ff126e49c&amp;color=0,0,0&amp;vpa=15&amp;vtp=1"/>
          <p:cNvSpPr/>
          <p:nvPr/>
        </p:nvSpPr>
        <p:spPr>
          <a:xfrm>
            <a:off x="6750717" y="4473990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11" name="QT_6_BD.23_1#af9b611d4?pid=ff126e49c&amp;color=0,0,0&amp;vtp=1&amp;bbb=1"/>
          <p:cNvSpPr/>
          <p:nvPr/>
        </p:nvSpPr>
        <p:spPr>
          <a:xfrm>
            <a:off x="612648" y="502009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受静摩擦力作用的物体一定处于静止状态。(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2" name="QT_6_AN.24_1#af9b611d4.bracket?pid=ff126e49c&amp;color=0,0,0&amp;vpa=16&amp;vtp=1"/>
          <p:cNvSpPr/>
          <p:nvPr/>
        </p:nvSpPr>
        <p:spPr>
          <a:xfrm>
            <a:off x="7360317" y="5008660"/>
            <a:ext cx="5270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13" name="QT_6_BD.25_1#191d69574?pid=ff126e49c&amp;color=0,0,0&amp;vtp=1&amp;bbb=1"/>
          <p:cNvSpPr/>
          <p:nvPr/>
        </p:nvSpPr>
        <p:spPr>
          <a:xfrm>
            <a:off x="612648" y="555476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（5）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正压力越大，摩擦力可能越大，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也可能不变。(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4" name="QT_6_AN.26_1#191d69574.bracket?pid=ff126e49c&amp;color=0,0,0&amp;vpa=17&amp;vtp=1"/>
          <p:cNvSpPr/>
          <p:nvPr/>
        </p:nvSpPr>
        <p:spPr>
          <a:xfrm>
            <a:off x="7728617" y="5543330"/>
            <a:ext cx="387350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√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0" grpId="0" build="p" animBg="1"/>
      <p:bldP spid="12" grpId="0" build="p" animBg="1"/>
      <p:bldP spid="1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&amp;si=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7_1#7844bb5ed?sp=1&amp;pid=cce52e71b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人教版必修第一册改编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）用弹簧测力计拖动水平固定木板上的木块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，关于板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块间的滑动摩擦力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以下说法正确的是(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5_AN.28_1#7844bb5ed.bracket?pid=cce52e71b&amp;color=0,0,0&amp;vpa=18&amp;vtp=1"/>
          <p:cNvSpPr/>
          <p:nvPr/>
        </p:nvSpPr>
        <p:spPr>
          <a:xfrm>
            <a:off x="6039516" y="10333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5_BD.27_2#7844bb5ed?htil=2&amp;pid=cce52e71b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7267" y="1647541"/>
            <a:ext cx="1627632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27_3#7844bb5ed.choices?htil=2&amp;pid=cce52e71b&amp;color=0,0,0&amp;vtp=1&amp;bbb=1"/>
          <p:cNvSpPr/>
          <p:nvPr/>
        </p:nvSpPr>
        <p:spPr>
          <a:xfrm>
            <a:off x="612648" y="1583152"/>
            <a:ext cx="9208008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滑动摩擦力和弹力的方向不一定垂直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拉木块的速度越大，木块所受摩擦力越大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改变木块和木板间的压力，摩擦力的大小也随之改变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滑动摩擦力的大小与接触面的粗糙程度无关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&amp;si=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9_1#2334a54f6?sp=1&amp;pid=cce52e71b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多选</a:t>
            </a: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人教版必修第一册改编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）用手握住瓶子，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使瓶子在竖直方向悬空静止，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如图所示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。关于瓶子所受的摩擦力，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下列说法正确的是(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5_AN.30_1#2334a54f6.bracket?pid=cce52e71b&amp;color=0,0,0&amp;vpa=19&amp;vtp=1&amp;bbb=1"/>
          <p:cNvSpPr/>
          <p:nvPr/>
        </p:nvSpPr>
        <p:spPr>
          <a:xfrm>
            <a:off x="8211217" y="1033370"/>
            <a:ext cx="6445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</a:t>
            </a:r>
            <a:endParaRPr lang="en-US" altLang="zh-CN" sz="2400" dirty="0"/>
          </a:p>
        </p:txBody>
      </p:sp>
      <p:pic>
        <p:nvPicPr>
          <p:cNvPr id="4" name="QC_5_BD.29_2#2334a54f6?htil=3&amp;pid=cce52e71b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0476" y="1647541"/>
            <a:ext cx="758952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29_3#2334a54f6.choices?htil=3&amp;pid=cce52e71b&amp;color=0,0,0&amp;vtp=1&amp;bbb=1"/>
          <p:cNvSpPr/>
          <p:nvPr/>
        </p:nvSpPr>
        <p:spPr>
          <a:xfrm>
            <a:off x="612648" y="1583152"/>
            <a:ext cx="10076688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向瓶子中加水，摩擦力变大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只要瓶子不动，摩擦力的大小就与握力的大小无关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如果握力加倍，则摩擦力的方向由向下变成向上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手越干越粗糙，摩擦力越大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&amp;si=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8bcd9749f.fixed?pid=fb06cec0e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&amp;si=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af20495e6?pid=8bcd9749f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考点一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静摩擦力的分析与计算</a:t>
            </a:r>
            <a:endParaRPr lang="en-US" altLang="zh-CN" sz="3000" dirty="0"/>
          </a:p>
        </p:txBody>
      </p:sp>
      <p:sp>
        <p:nvSpPr>
          <p:cNvPr id="3" name="P_5#f1546bafe?sp=1&amp;pid=af20495e6&amp;color=0,0,0&amp;vtp=1&amp;bbb=1"/>
          <p:cNvSpPr/>
          <p:nvPr/>
        </p:nvSpPr>
        <p:spPr>
          <a:xfrm>
            <a:off x="612648" y="1148154"/>
            <a:ext cx="10963656" cy="3272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1.静摩擦力有无及方向的判断“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三法”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（1）状态法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latinLnBrk="1">
              <a:lnSpc>
                <a:spcPts val="4400"/>
              </a:lnSpc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itchFamily="34" charset="-122"/>
                <a:cs typeface="SimSun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根据平衡条件、牛顿第二定律判断静摩擦力的有无及方向。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（2）牛顿第三定律法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itchFamily="34" charset="-122"/>
                <a:cs typeface="SimSun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先确定受力较少的物体受到的静摩擦力的方向，再根据牛顿第三定律确定另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一物体受到的静摩擦力方向。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&amp;si=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f1546bafe?sp=1&amp;pid=af20495e6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（3）假设法</a:t>
            </a:r>
            <a:endParaRPr lang="en-US" altLang="zh-CN" sz="2400" dirty="0"/>
          </a:p>
        </p:txBody>
      </p:sp>
      <p:pic>
        <p:nvPicPr>
          <p:cNvPr id="3" name="P_5_BD#f1546bafe?pid=af20495e6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2464" y="1093822"/>
            <a:ext cx="4764024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&amp;si=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#f1546bafe?sp=1&amp;pid=af20495e6&amp;color=0,0,0&amp;vtp=1&amp;bt=1&amp;bbb=1"/>
              <p:cNvSpPr/>
              <p:nvPr/>
            </p:nvSpPr>
            <p:spPr>
              <a:xfrm>
                <a:off x="612648" y="486000"/>
                <a:ext cx="10963656" cy="27139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.静摩擦力大小的分析与计算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（1）物体处于平衡状态（静止或匀速直线运动）时，利用力的平衡条件来计算静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摩擦力的大小。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（2）物体有加速度时，根据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合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𝑚𝑎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，先求合力，再求静摩擦力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。若只有静摩擦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力提供加速度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f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𝑚𝑎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m&gt;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#f1546bafe?sp=1&amp;pid=af20495e6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13990"/>
              </a:xfrm>
              <a:prstGeom prst="rect">
                <a:avLst/>
              </a:prstGeom>
              <a:blipFill>
                <a:blip r:embed="rId3"/>
                <a:stretch>
                  <a:fillRect l="-1724" r="-389" b="-65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&amp;si=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31_1#4910601be?sp=1&amp;pid=af20495e6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（2024·山东潍坊期末）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如图所示，木块甲、乙中间夹有一压缩的轻弹簧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，弹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簧的劲度系数为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，压缩量为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的水平拉力作用在木块乙上，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甲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、乙均静止不动。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31_1#4910601be?sp=1&amp;pid=af20495e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2670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BD.31_2#4910601be?pid=af20495e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0872" y="2207611"/>
            <a:ext cx="2807208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AN.32_1#4910601be.bracket?pid=af20495e6&amp;color=0,0,0&amp;vpa=20&amp;vtp=1"/>
          <p:cNvSpPr/>
          <p:nvPr/>
        </p:nvSpPr>
        <p:spPr>
          <a:xfrm>
            <a:off x="6039516" y="15921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31_3#4910601be.choices?pid=af20495e6&amp;color=0,0,0&amp;vtp=1&amp;bbb=1"/>
              <p:cNvSpPr/>
              <p:nvPr/>
            </p:nvSpPr>
            <p:spPr>
              <a:xfrm>
                <a:off x="612648" y="2893411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木块甲所受摩擦力的大小为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7 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，方向水平向右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木块甲所受摩擦力的大小为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9 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，方向水平向右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木块乙所受摩擦力的大小为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，方向水平向右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木块乙所受摩擦力的大小为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，方向水平向左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31_3#4910601be.choices?pid=af20495e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893411"/>
                <a:ext cx="10963656" cy="2150999"/>
              </a:xfrm>
              <a:prstGeom prst="rect">
                <a:avLst/>
              </a:prstGeom>
              <a:blipFill>
                <a:blip r:embed="rId5"/>
                <a:stretch>
                  <a:fillRect l="-1724" b="-880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&amp;si=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33_1#4910601be?pid=af20495e6&amp;color=0,0,0&amp;vtp=1&amp;bt=1&amp;bbb=1&amp;hb=1"/>
              <p:cNvSpPr/>
              <p:nvPr/>
            </p:nvSpPr>
            <p:spPr>
              <a:xfrm>
                <a:off x="612648" y="486000"/>
                <a:ext cx="10963656" cy="215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甲静止不动，木块甲所受摩擦力与弹簧弹力平衡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，则木块甲所受摩擦力的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=300×3×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=9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，方向水平向右，故A错误，B正确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；乙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静止不动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，根据平衡条件可得木块乙所受摩擦力的大小为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向水平向左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，故C、D错误。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33_1#4910601be?pid=af20495e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000"/>
              </a:xfrm>
              <a:prstGeom prst="rect">
                <a:avLst/>
              </a:prstGeom>
              <a:blipFill>
                <a:blip r:embed="rId3"/>
                <a:stretch>
                  <a:fillRect l="-1724" r="-167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&amp;si=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34_1#bfa71d449?pid=af20495e6&amp;color=0,0,0&amp;vtp=1&amp;bt=1&amp;bbb=1&amp;hb=1"/>
              <p:cNvSpPr/>
              <p:nvPr/>
            </p:nvSpPr>
            <p:spPr>
              <a:xfrm>
                <a:off x="612648" y="486000"/>
                <a:ext cx="10963656" cy="15667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如图所示，长木板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叠放在水平地面上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，物体与木板左端</a:t>
                </a: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立柱间放置水平轻质弹簧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，在水平外力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作用下，木板和物体都静止不动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，弹簧处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于压缩状态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。将外力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缓慢减小到零，物体始终不动，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在此过程中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34_1#bfa71d449?pid=af20495e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66799"/>
              </a:xfrm>
              <a:prstGeom prst="rect">
                <a:avLst/>
              </a:prstGeom>
              <a:blipFill>
                <a:blip r:embed="rId3"/>
                <a:stretch>
                  <a:fillRect l="-1724" r="-1279" b="-1167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35_1#bfa71d449.bracket?pid=af20495e6&amp;color=0,0,0&amp;vpa=21&amp;vtp=1&amp;bbb=1"/>
          <p:cNvSpPr/>
          <p:nvPr/>
        </p:nvSpPr>
        <p:spPr>
          <a:xfrm>
            <a:off x="9767793" y="1569500"/>
            <a:ext cx="661988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</a:t>
            </a:r>
            <a:endParaRPr lang="en-US" altLang="zh-CN" sz="2400" dirty="0"/>
          </a:p>
        </p:txBody>
      </p:sp>
      <p:pic>
        <p:nvPicPr>
          <p:cNvPr id="4" name="QC_5_BD.34_2#bfa71d449?pid=af20495e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6672" y="2188497"/>
            <a:ext cx="1435608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34_3#bfa71d449.choices?pid=af20495e6&amp;color=0,0,0&amp;vtp=1&amp;bbb=1"/>
              <p:cNvSpPr/>
              <p:nvPr/>
            </p:nvSpPr>
            <p:spPr>
              <a:xfrm>
                <a:off x="612648" y="2823497"/>
                <a:ext cx="10963656" cy="10206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300"/>
                  </a:lnSpc>
                  <a:tabLst>
                    <a:tab pos="5589778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弹簧弹力不变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所受摩擦力逐渐减小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5589778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所受摩擦力始终向左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所受地面的摩擦力逐渐减小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34_3#bfa71d449.choices?pid=af20495e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823497"/>
                <a:ext cx="10963656" cy="1020699"/>
              </a:xfrm>
              <a:prstGeom prst="rect">
                <a:avLst/>
              </a:prstGeom>
              <a:blipFill>
                <a:blip r:embed="rId5"/>
                <a:stretch>
                  <a:fillRect l="-1724" b="-1785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AS.36_1#bfa71d449?pid=af20495e6&amp;color=0,0,0&amp;vtp=1&amp;bbb=1&amp;hb=1"/>
              <p:cNvSpPr/>
              <p:nvPr/>
            </p:nvSpPr>
            <p:spPr>
              <a:xfrm>
                <a:off x="612648" y="3844640"/>
                <a:ext cx="10963656" cy="2663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将外力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缓慢减小到零，物体始终不动，弹簧的长度不变，则弹力不变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，选</a:t>
                </a: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项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A正确；对物体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，因开始时所受摩擦力的方向不确定，则随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的减小，物体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</a:t>
                </a: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受摩擦力的大小变化和方向都不能确定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，选项B、C错误；对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与弹簧组成的整</a:t>
                </a: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体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，在水平方向，力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与地面对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的摩擦力平衡，则随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的减小，木板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所受地面的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摩擦力逐渐减小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，选项D正确。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5_AS.36_1#bfa71d449?pid=af20495e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844640"/>
                <a:ext cx="10963656" cy="2663000"/>
              </a:xfrm>
              <a:prstGeom prst="rect">
                <a:avLst/>
              </a:prstGeom>
              <a:blipFill>
                <a:blip r:embed="rId6"/>
                <a:stretch>
                  <a:fillRect l="-1724" r="-1279" b="-663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&amp;si=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&amp;si=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37_1#4ee4f75cf?pid=af20495e6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（2024·江苏常州模拟）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三个物体叠放在水平地面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上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受到大小为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、方向水平向右的力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的作用，物体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受到大小为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方向水平向左的力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的作用，三者均处于静止状态，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则(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37_1#4ee4f75cf?pid=af20495e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1001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38_1#4ee4f75cf.bracket?pid=af20495e6&amp;color=0,0,0&amp;vpa=22&amp;vtp=1"/>
          <p:cNvSpPr/>
          <p:nvPr/>
        </p:nvSpPr>
        <p:spPr>
          <a:xfrm>
            <a:off x="8161940" y="15921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5_BD.37_2#4ee4f75cf?htil=4&amp;pid=af20495e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050" y="2207611"/>
            <a:ext cx="2852928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37_3#4ee4f75cf.choices?htil=4&amp;pid=af20495e6&amp;color=0,0,0&amp;vtp=1&amp;bbb=1"/>
              <p:cNvSpPr/>
              <p:nvPr/>
            </p:nvSpPr>
            <p:spPr>
              <a:xfrm>
                <a:off x="612648" y="2080611"/>
                <a:ext cx="7982712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对物体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的摩擦力方向水平向右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对物体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的摩擦力方向水平向右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地面与物体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之间的摩擦力大小为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地面与物体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之间无摩擦力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37_3#4ee4f75cf.choices?htil=4&amp;pid=af20495e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7982712" cy="2150999"/>
              </a:xfrm>
              <a:prstGeom prst="rect">
                <a:avLst/>
              </a:prstGeom>
              <a:blipFill>
                <a:blip r:embed="rId5"/>
                <a:stretch>
                  <a:fillRect l="-2368" b="-878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&amp;si=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39_1#4ee4f75cf?pid=af20495e6&amp;color=0,0,0&amp;vtp=1&amp;bt=1&amp;bbb=1&amp;hb=1"/>
              <p:cNvSpPr/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</a:t>
                </a:r>
                <a:r>
                  <a:rPr lang="en-US" altLang="zh-CN" sz="2400" b="1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处于静止状态，所受外力的合力为0，用隔离法对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进行受力分析</a:t>
                </a:r>
                <a:r>
                  <a:rPr lang="en-US" altLang="zh-CN" sz="2400" b="0" i="0" spc="-5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，其只受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 spc="-5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重力与支持力</a:t>
                </a:r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，如果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之间存在摩擦力，则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不能保持静止，所以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spc="-5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之间没有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 spc="-5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摩擦力</a:t>
                </a:r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，故A错误；因物体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整体处于静止状态，所以合力为零，对物体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spc="-5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 spc="-5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成的整体受力分析可知物体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对物体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的摩擦力与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pc="-5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spc="-5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spc="-5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等大反向，即物体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对物体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spc="-5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的摩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 spc="-5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擦力方向水平向左</a:t>
                </a:r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，故B错误；因物体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整体处于静止状态，</a:t>
                </a:r>
                <a:r>
                  <a:rPr lang="en-US" altLang="zh-CN" sz="2400" b="0" i="0" spc="-5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所以合力为零，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 spc="-5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对物体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组成的整体受力分析，在水平方向上根据受力平衡可得地面对物体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 spc="-5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的摩擦力大小为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pc="-5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spc="-5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spc="-5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spc="-5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spc="-5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spc="-5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zh-CN" sz="2400" b="0" i="0" spc="-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spc="-5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，方向水平向左，故C正确，D错误。</a:t>
                </a:r>
                <a:endParaRPr lang="en-US" altLang="zh-CN" sz="2400" spc="-50" dirty="0"/>
              </a:p>
            </p:txBody>
          </p:sp>
        </mc:Choice>
        <mc:Fallback>
          <p:sp>
            <p:nvSpPr>
              <p:cNvPr id="2" name="QC_5_AS.39_1#4ee4f75cf?pid=af20495e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blipFill>
                <a:blip r:embed="rId3"/>
                <a:stretch>
                  <a:fillRect l="-1724" r="-1390" b="-477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&amp;si=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2d3bf2fbd?pid=8bcd9749f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考点二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滑动摩擦力的分析与计算</a:t>
            </a:r>
            <a:endParaRPr lang="en-US" altLang="zh-CN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_BD#0d5f2b6d1?pid=2d3bf2fbd&amp;color=0,0,0&amp;vtp=1&amp;bbb=1"/>
              <p:cNvSpPr/>
              <p:nvPr/>
            </p:nvSpPr>
            <p:spPr>
              <a:xfrm>
                <a:off x="612648" y="1148154"/>
                <a:ext cx="10963656" cy="215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滑动摩擦力的大小用公式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f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来计算，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应用此公式时要注意以下两点：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为动摩擦因数，其大小与接触面的材料、粗糙程度有关；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N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为两接触面间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的正压力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，其大小不一定等于物体的重力。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（2）滑动摩擦力的大小与物体的运动速度和接触面积的大小均无关。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P_5_BD#0d5f2b6d1?pid=2d3bf2fb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2155000"/>
              </a:xfrm>
              <a:prstGeom prst="rect">
                <a:avLst/>
              </a:prstGeom>
              <a:blipFill>
                <a:blip r:embed="rId3"/>
                <a:stretch>
                  <a:fillRect l="-1724" r="-890" b="-84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&amp;si=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40_1#51da07960?htil=5&amp;pid=2d3bf2fb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5280" y="540863"/>
            <a:ext cx="3602736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40_2#51da07960?htil=5&amp;sp=1&amp;pid=2d3bf2fbd&amp;color=0,0,0&amp;vtp=1&amp;bt=1&amp;bbb=1&amp;hb=1"/>
              <p:cNvSpPr/>
              <p:nvPr/>
            </p:nvSpPr>
            <p:spPr>
              <a:xfrm>
                <a:off x="612648" y="486000"/>
                <a:ext cx="7232904" cy="27097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（2025·四川南充模拟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为研究木板与物块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之间的摩擦力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某同学在粗糙的长木板上放置一物块，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物块通过细线连接固定在实验台上的力传感器，如图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甲所示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。水平向左拉木板，力传感器记录的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如图乙所示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下列说法中正确的是(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BD.40_2#51da07960?htil=5&amp;sp=1&amp;pid=2d3bf2fb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232904" cy="2709799"/>
              </a:xfrm>
              <a:prstGeom prst="rect">
                <a:avLst/>
              </a:prstGeom>
              <a:blipFill>
                <a:blip r:embed="rId4"/>
                <a:stretch>
                  <a:fillRect l="-2614" r="-3710" b="-675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41_1#51da07960.bracket?pid=2d3bf2fbd&amp;color=0,0,0&amp;vpa=23&amp;vtp=1&amp;bbb=1"/>
          <p:cNvSpPr/>
          <p:nvPr/>
        </p:nvSpPr>
        <p:spPr>
          <a:xfrm>
            <a:off x="5429916" y="2709770"/>
            <a:ext cx="865188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0_3#51da07960.choices?htil=5&amp;pid=2d3bf2fbd&amp;color=0,0,0&amp;vtp=1&amp;bbb=1&amp;hb=1"/>
              <p:cNvSpPr/>
              <p:nvPr/>
            </p:nvSpPr>
            <p:spPr>
              <a:xfrm>
                <a:off x="612648" y="3235422"/>
                <a:ext cx="7232904" cy="3268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物块受到的摩擦力方向始终水平向左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时间内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，木板与物块间的摩擦力大小与物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块对木板的正压力成正比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时间内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，物块与木板之间的摩擦力为静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摩擦力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2.4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时间内，木板可能做变速直线运动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0_3#51da07960.choices?htil=5&amp;pid=2d3bf2fb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235422"/>
                <a:ext cx="7232904" cy="3268599"/>
              </a:xfrm>
              <a:prstGeom prst="rect">
                <a:avLst/>
              </a:prstGeom>
              <a:blipFill>
                <a:blip r:embed="rId5"/>
                <a:stretch>
                  <a:fillRect l="-2614" r="-2361" b="-559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&amp;si=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42_1#51da07960?pid=2d3bf2fbd&amp;color=0,0,0&amp;vtp=1&amp;bt=1&amp;bbb=1&amp;hb=1"/>
              <p:cNvSpPr/>
              <p:nvPr/>
            </p:nvSpPr>
            <p:spPr>
              <a:xfrm>
                <a:off x="612648" y="486000"/>
                <a:ext cx="10963656" cy="32726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木板始终向左运动或有向左运动的趋势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，可得物块对木板的摩擦力方向始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终向右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，所以物块受到木板对其的摩擦力方向始终水平向左，故A正确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；根据图乙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1.0∼1.3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时间内物块受到的摩擦力发生变化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，所以此阶段摩擦力为静摩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擦力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，而静摩擦力的大小与物块对木板的正压力无关，故B错误，C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正确；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2.4∼3.0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时间内传感器示数不再变化，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说明此阶段摩擦力已经变为滑动摩擦力，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木板可能做变速直线运动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42_1#51da07960?pid=2d3bf2fb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72600"/>
              </a:xfrm>
              <a:prstGeom prst="rect">
                <a:avLst/>
              </a:prstGeom>
              <a:blipFill>
                <a:blip r:embed="rId3"/>
                <a:stretch>
                  <a:fillRect l="-1724" r="-945" b="-54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&amp;si=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43_1#28a4adb07?pid=2d3bf2fbd&amp;color=0,0,0&amp;vtp=1&amp;bt=1&amp;bbb=1&amp;hb=1"/>
              <p:cNvSpPr/>
              <p:nvPr/>
            </p:nvSpPr>
            <p:spPr>
              <a:xfrm>
                <a:off x="612648" y="486000"/>
                <a:ext cx="10963656" cy="3268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（2025·贵州六盘水模拟）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打印机在正常工作的情况下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，进纸系统能做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到每次只进一张纸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。进纸系统的结构示意图如图所示，设图中刚好有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50张相同的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纸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，每张纸的质量均为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，搓纸轮按图示方向转动并带动最上面的第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1张纸向右运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，搓纸轮与纸张之间的动摩擦因数为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，纸张与纸张之间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、纸张与底部摩擦片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之间的动摩擦因数均为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，工作时搓纸轮对第1张纸的压力大小为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。打印机正常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工作时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43_1#28a4adb07?pid=2d3bf2fb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68599"/>
              </a:xfrm>
              <a:prstGeom prst="rect">
                <a:avLst/>
              </a:prstGeom>
              <a:blipFill>
                <a:blip r:embed="rId3"/>
                <a:stretch>
                  <a:fillRect l="-1724" b="-559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4_1#28a4adb07.bracket?pid=2d3bf2fbd&amp;color=0,0,0&amp;vpa=24&amp;vtp=1"/>
          <p:cNvSpPr/>
          <p:nvPr/>
        </p:nvSpPr>
        <p:spPr>
          <a:xfrm>
            <a:off x="4515516" y="32685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p:pic>
        <p:nvPicPr>
          <p:cNvPr id="4" name="QC_5_BD.43_2#28a4adb07?htil=6&amp;pid=2d3bf2fb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2863" y="3845911"/>
            <a:ext cx="3438144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3_3#28a4adb07.choices?htil=6&amp;pid=2d3bf2fbd&amp;color=0,0,0&amp;vtp=1&amp;bbb=1&amp;hb=1"/>
              <p:cNvSpPr/>
              <p:nvPr/>
            </p:nvSpPr>
            <p:spPr>
              <a:xfrm>
                <a:off x="612648" y="3781522"/>
                <a:ext cx="7397496" cy="268389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第2张纸受到第3张纸的摩擦力方向向右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，则进纸系统不能进纸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第50张纸与摩擦片之间的摩擦力为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+50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第20张纸与第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21张纸之间的摩擦力大小可能为</a:t>
                </a:r>
              </a:p>
              <a:p>
                <a:pPr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+20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3_3#28a4adb07.choices?htil=6&amp;pid=2d3bf2fb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81522"/>
                <a:ext cx="7397496" cy="2683891"/>
              </a:xfrm>
              <a:prstGeom prst="rect">
                <a:avLst/>
              </a:prstGeom>
              <a:blipFill>
                <a:blip r:embed="rId5"/>
                <a:stretch>
                  <a:fillRect l="-2556" b="-521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&amp;si=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45_1#28a4adb07?pid=2d3bf2fbd&amp;color=0,0,0&amp;vtp=1&amp;bt=1&amp;bbb=1&amp;hb=1"/>
              <p:cNvSpPr/>
              <p:nvPr/>
            </p:nvSpPr>
            <p:spPr>
              <a:xfrm>
                <a:off x="612648" y="486000"/>
                <a:ext cx="10963656" cy="442322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第2张纸相对第3张纸有向右运动的趋势，所以第2张纸受到第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3张纸的摩擦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力方向向左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，故A错误；若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，可知搓纸轮与第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1张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纸之间会发生相对滑动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，而第1张纸静止不动，所以进纸系统不能正常进纸，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故B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正确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；工作时搓纸轮对第1张纸的压力大小为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，第1张纸对第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2张纸的压力为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，则第1张纸与第2张纸之间的滑动摩擦力为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于第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2张及第2张以下的纸没有相对运动，只有相对运动趋势，所以第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2张以下的纸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之间以及第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50张纸与摩擦片之间的摩擦力均为静摩擦力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，大小均为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静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，故C、D错误。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45_1#28a4adb07?pid=2d3bf2fb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423220"/>
              </a:xfrm>
              <a:prstGeom prst="rect">
                <a:avLst/>
              </a:prstGeom>
              <a:blipFill>
                <a:blip r:embed="rId3"/>
                <a:stretch>
                  <a:fillRect l="-1724" r="-1279" b="-372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&amp;si=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93d62c91f?pid=8bcd9749f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考点三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摩擦力的突变</a:t>
            </a:r>
            <a:endParaRPr lang="en-US" altLang="zh-CN" sz="3000" dirty="0"/>
          </a:p>
        </p:txBody>
      </p:sp>
      <p:sp>
        <p:nvSpPr>
          <p:cNvPr id="3" name="P_5_BD#768dfb632?pid=93d62c91f&amp;color=0,0,0&amp;vtp=1&amp;bbb=1&amp;hb=1"/>
          <p:cNvSpPr/>
          <p:nvPr/>
        </p:nvSpPr>
        <p:spPr>
          <a:xfrm>
            <a:off x="612648" y="1148154"/>
            <a:ext cx="10963656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当物体的受力情况发生变化时，摩擦力的大小和方向往往会发生变化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，有可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能导致静摩擦力和滑动摩擦力之间的相互转化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。常见的摩擦力突变模型如下：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P_5_BD#768dfb632?colgroup=3,30&amp;pid=93d62c91f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121434"/>
                  </p:ext>
                </p:extLst>
              </p:nvPr>
            </p:nvGraphicFramePr>
            <p:xfrm>
              <a:off x="612648" y="2316832"/>
              <a:ext cx="10936224" cy="2851277"/>
            </p:xfrm>
            <a:graphic>
              <a:graphicData uri="http://schemas.openxmlformats.org/drawingml/2006/table">
                <a:tbl>
                  <a:tblPr/>
                  <a:tblGrid>
                    <a:gridCol w="13533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829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分类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示例及解读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58644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“静—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静”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突变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9400"/>
                            </a:lnSpc>
                          </a:pPr>
                          <a:r>
                            <a:rPr lang="en-US" altLang="zh-CN" sz="52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在水平力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作用下物体静止于斜面上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突然增大时物体仍静止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则物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体所受静摩擦力的大小或方向将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“突变”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P_5_BD#768dfb632?colgroup=3,30&amp;pid=93d62c91f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121434"/>
                  </p:ext>
                </p:extLst>
              </p:nvPr>
            </p:nvGraphicFramePr>
            <p:xfrm>
              <a:off x="612648" y="2316832"/>
              <a:ext cx="10936224" cy="2851277"/>
            </p:xfrm>
            <a:graphic>
              <a:graphicData uri="http://schemas.openxmlformats.org/drawingml/2006/table">
                <a:tbl>
                  <a:tblPr/>
                  <a:tblGrid>
                    <a:gridCol w="13533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829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分类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示例及解读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58644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“静—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静”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突变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7" t="-21447" r="-127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_5_BD#768dfb632.table_image?tii=1&amp;pid=93d62c91f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7608" y="2932750"/>
            <a:ext cx="1499616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&amp;si=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P_5_BD#768dfb632?colgroup=3,30&amp;pid=93d62c91f&amp;color=0,0,0&amp;mp=1&amp;vtp=1&amp;bt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632339"/>
                  </p:ext>
                </p:extLst>
              </p:nvPr>
            </p:nvGraphicFramePr>
            <p:xfrm>
              <a:off x="612648" y="1093822"/>
              <a:ext cx="10936224" cy="4240657"/>
            </p:xfrm>
            <a:graphic>
              <a:graphicData uri="http://schemas.openxmlformats.org/drawingml/2006/table">
                <a:tbl>
                  <a:tblPr/>
                  <a:tblGrid>
                    <a:gridCol w="13533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829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分类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示例及解读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53972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“静—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动”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突变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物体放在粗糙水平面上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作用在物体上的水平力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从零逐渐增大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当物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体开始滑动时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物体受水平面的摩擦力由静摩擦力“突变”为滑动摩擦力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94052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“动—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静”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突变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8100"/>
                            </a:lnSpc>
                          </a:pPr>
                          <a:r>
                            <a:rPr lang="en-US" altLang="zh-CN" sz="45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滑块以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冲上斜面做减速运动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当到达某位置时速度减为零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而后静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止在斜面上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滑动摩擦力“突变”为静摩擦力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P_5_BD#768dfb632?colgroup=3,30&amp;pid=93d62c91f&amp;color=0,0,0&amp;mp=1&amp;vtp=1&amp;bt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632339"/>
                  </p:ext>
                </p:extLst>
              </p:nvPr>
            </p:nvGraphicFramePr>
            <p:xfrm>
              <a:off x="612648" y="1093822"/>
              <a:ext cx="10936224" cy="4240657"/>
            </p:xfrm>
            <a:graphic>
              <a:graphicData uri="http://schemas.openxmlformats.org/drawingml/2006/table">
                <a:tbl>
                  <a:tblPr/>
                  <a:tblGrid>
                    <a:gridCol w="13533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829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分类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示例及解读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53972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“静—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动”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突变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7" t="-32157" r="-127" b="-14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94052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“动—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静”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突变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7" t="-93352" r="-127" b="-2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_5_BD#768dfb632.table_image?tii=2&amp;pid=93d62c91f&amp;color=0,0,0&amp;mp=1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3872" y="1627444"/>
            <a:ext cx="1847088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P_5_BD#768dfb632.table_image?tii=3&amp;pid=93d62c91f&amp;color=0,0,0&amp;mp=1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6480" y="3261426"/>
            <a:ext cx="1261872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P_5_BD#768dfb632?colgroup=3,30&amp;pid=93d62c91f&amp;color=0,0,0&amp;mp=1&amp;vtp=1&amp;bt=1&amp;bbb=1">
            <a:extLst>
              <a:ext uri="{FF2B5EF4-FFF2-40B4-BE49-F238E27FC236}">
                <a16:creationId xmlns:a16="http://schemas.microsoft.com/office/drawing/2014/main" id="{C04F76E8-FAAA-4AB8-8D4B-1CAE4A92A13F}"/>
              </a:ext>
            </a:extLst>
          </p:cNvPr>
          <p:cNvSpPr txBox="1"/>
          <p:nvPr/>
        </p:nvSpPr>
        <p:spPr>
          <a:xfrm>
            <a:off x="10933319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&amp;si=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" name="P_5_BD#768dfb632?colgroup=3,30&amp;pid=93d62c91f&amp;color=0,0,0&amp;mp=1&amp;vtp=1&amp;bt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7564631"/>
                  </p:ext>
                </p:extLst>
              </p:nvPr>
            </p:nvGraphicFramePr>
            <p:xfrm>
              <a:off x="612648" y="1093822"/>
              <a:ext cx="10936224" cy="2887853"/>
            </p:xfrm>
            <a:graphic>
              <a:graphicData uri="http://schemas.openxmlformats.org/drawingml/2006/table">
                <a:tbl>
                  <a:tblPr/>
                  <a:tblGrid>
                    <a:gridCol w="13533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829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分类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示例及解读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522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“动—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动”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突变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6100"/>
                            </a:lnSpc>
                          </a:pPr>
                          <a:r>
                            <a:rPr lang="en-US" altLang="zh-CN" sz="335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Microsoft Yahei" pitchFamily="34" charset="-122"/>
                              <a:cs typeface="Times New Roman" pitchFamily="34" charset="-120"/>
                            </a:rPr>
                            <a:t>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水平传送带的速度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大于滑块的速度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滑块受到的滑动摩擦力的方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向水平向右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当传送带突然被卡住时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滑块受到的滑动摩擦力方向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“突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变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”为向左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" name="P_5_BD#768dfb632?colgroup=3,30&amp;pid=93d62c91f&amp;color=0,0,0&amp;mp=1&amp;vtp=1&amp;bt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7564631"/>
                  </p:ext>
                </p:extLst>
              </p:nvPr>
            </p:nvGraphicFramePr>
            <p:xfrm>
              <a:off x="612648" y="1093822"/>
              <a:ext cx="10936224" cy="2887853"/>
            </p:xfrm>
            <a:graphic>
              <a:graphicData uri="http://schemas.openxmlformats.org/drawingml/2006/table">
                <a:tbl>
                  <a:tblPr/>
                  <a:tblGrid>
                    <a:gridCol w="13533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829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分类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示例及解读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522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“动—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动”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突变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7" t="-20812" r="-127" b="-2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_5_BD#768dfb632.table_image?tii=4&amp;pid=93d62c91f&amp;color=0,0,0&amp;mp=1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9008" y="1701739"/>
            <a:ext cx="1956816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P_5_BD#768dfb632?colgroup=3,30&amp;pid=93d62c91f&amp;color=0,0,0&amp;mp=1&amp;vtp=1&amp;bt=1&amp;bbb=1">
            <a:extLst>
              <a:ext uri="{FF2B5EF4-FFF2-40B4-BE49-F238E27FC236}">
                <a16:creationId xmlns:a16="http://schemas.microsoft.com/office/drawing/2014/main" id="{56F4CA1F-3CA8-2A4E-AF00-AC27F4DF3E8A}"/>
              </a:ext>
            </a:extLst>
          </p:cNvPr>
          <p:cNvSpPr txBox="1"/>
          <p:nvPr/>
        </p:nvSpPr>
        <p:spPr>
          <a:xfrm>
            <a:off x="10933319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&amp;si=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fb06cec0e.fixed?pid=ec551a3a6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第二章</a:t>
            </a:r>
            <a:r>
              <a:rPr lang="en-US" altLang="zh-CN" sz="4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相互作用——力</a:t>
            </a:r>
            <a:endParaRPr lang="en-US" altLang="zh-CN" sz="4400" dirty="0"/>
          </a:p>
        </p:txBody>
      </p:sp>
      <p:sp>
        <p:nvSpPr>
          <p:cNvPr id="3" name="C_2#fb06cec0e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fb06cec0e.fixed?pid=ec551a3a6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第2讲</a:t>
            </a:r>
            <a:r>
              <a:rPr lang="en-US" altLang="zh-CN" sz="3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摩擦力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&amp;si=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3c972a111?pid=93d62c91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考向1</a:t>
            </a:r>
            <a:r>
              <a:rPr lang="en-US" altLang="zh-CN" sz="28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“静—静”突变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46_1#66cab2656?sp=1&amp;pid=3c972a111&amp;color=0,0,0&amp;vtp=1&amp;bbb=1&amp;hb=1"/>
              <p:cNvSpPr/>
              <p:nvPr/>
            </p:nvSpPr>
            <p:spPr>
              <a:xfrm>
                <a:off x="612648" y="1098931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（2024·安徽马鞍山模拟）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如图所示，一质量为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的木块放在水平地面上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水平方向受到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作用而处于静止状态，其中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。已知木块与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地面间的动摩擦因数为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0.1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，最大静摩擦力等于滑动摩擦力。现撤去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保留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。则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木块在水平方向受到的摩擦力为(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BD.46_1#66cab2656?sp=1&amp;pid=3c972a11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r="-1390" b="-878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47_1#66cab2656.bracket?pid=3c972a111&amp;color=0,0,0&amp;vpa=25&amp;vtp=1"/>
          <p:cNvSpPr/>
          <p:nvPr/>
        </p:nvSpPr>
        <p:spPr>
          <a:xfrm>
            <a:off x="5125116" y="2763901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5" name="QC_6_BD.46_2#66cab2656?htil=7&amp;pid=3c972a111&amp;color=0,0,0&amp;tib=255,255,255&amp;vtp=1&amp;hs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9664" y="3365217"/>
            <a:ext cx="2578608" cy="7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6_BD.46_3#66cab2656.choices?htil=7&amp;pid=3c972a111&amp;color=0,0,0&amp;vtp=1&amp;bbb=1&amp;hs=1"/>
              <p:cNvSpPr/>
              <p:nvPr/>
            </p:nvSpPr>
            <p:spPr>
              <a:xfrm>
                <a:off x="612648" y="3238217"/>
                <a:ext cx="8257032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4236466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，方向向左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，方向向左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4236466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，方向向右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0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6_BD.46_3#66cab2656.choices?htil=7&amp;pid=3c972a111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238217"/>
                <a:ext cx="8257032" cy="1033399"/>
              </a:xfrm>
              <a:prstGeom prst="rect">
                <a:avLst/>
              </a:prstGeom>
              <a:blipFill>
                <a:blip r:embed="rId5"/>
                <a:stretch>
                  <a:fillRect l="-2290" b="-1764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6_AS.48_1#66cab2656?pid=3c972a111&amp;color=0,0,0&amp;vtp=1&amp;bbb=1&amp;hb=1&amp;hs=1"/>
              <p:cNvSpPr/>
              <p:nvPr/>
            </p:nvSpPr>
            <p:spPr>
              <a:xfrm>
                <a:off x="612648" y="4278347"/>
                <a:ext cx="10963656" cy="215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因为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且木块保持静止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，可知木块受到的静摩擦力大小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=7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，方向向左，木块受到的最大静摩擦力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≥7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；现撤去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保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，则木块仍静止，此时木块在水平方向受到的摩擦力为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方向向右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。故选C。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C_6_AS.48_1#66cab2656?pid=3c972a111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78347"/>
                <a:ext cx="10963656" cy="2155000"/>
              </a:xfrm>
              <a:prstGeom prst="rect">
                <a:avLst/>
              </a:prstGeom>
              <a:blipFill>
                <a:blip r:embed="rId6"/>
                <a:stretch>
                  <a:fillRect l="-1724" r="-3226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&amp;si=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f3f4dc84b?pid=93d62c91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考向2</a:t>
            </a:r>
            <a:r>
              <a:rPr lang="en-US" altLang="zh-CN" sz="28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“静—动”突变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49_1#7133a95af?sp=1&amp;pid=f3f4dc84b&amp;color=0,0,0&amp;vtp=1&amp;bbb=1&amp;hb=1"/>
              <p:cNvSpPr/>
              <p:nvPr/>
            </p:nvSpPr>
            <p:spPr>
              <a:xfrm>
                <a:off x="612648" y="1098931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例4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如图甲所示，一人用由0逐渐增大的水平力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推静止于水平地面上质量为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的木箱，木箱所受的摩擦力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的关系如图乙所示，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，下列说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BD.49_1#7133a95af?sp=1&amp;pid=f3f4dc84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779" b="-1187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C_6_BD.49_1#7133a95af?pid=f3f4dc84b&amp;color=0,0,0&amp;tib=255,255,255&amp;iip=1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710" y="2889031"/>
            <a:ext cx="16824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6_BD.49_2#7133a95af?pid=f3f4dc84b&amp;color=0,0,0&amp;vtp=1&amp;bbb=1"/>
              <p:cNvSpPr/>
              <p:nvPr/>
            </p:nvSpPr>
            <p:spPr>
              <a:xfrm>
                <a:off x="612648" y="2692117"/>
                <a:ext cx="10963656" cy="125285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11200"/>
                  </a:lnSpc>
                </a:pPr>
                <a:r>
                  <a:rPr lang="en-US" altLang="zh-CN" sz="5250" b="0" i="0" kern="0" spc="-9990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900" b="0" i="0" kern="0">
                    <a:solidFill>
                      <a:srgbClr val="FFFFFF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甲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6250" b="0" i="0" kern="0" spc="-9990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900" b="0" i="0" kern="0">
                    <a:solidFill>
                      <a:srgbClr val="FFFFFF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乙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5" name="QC_6_BD.49_2#7133a95af?pid=f3f4dc84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92117"/>
                <a:ext cx="10963656" cy="1252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QC_6_BD.49_2#7133a95af?pid=f3f4dc84b&amp;color=0,0,0&amp;tib=255,255,255&amp;iip=2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1554" y="2697007"/>
            <a:ext cx="1892808" cy="12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6_AN.50_1#7133a95af.bracket?pid=f3f4dc84b&amp;color=0,0,0&amp;vpa=26&amp;vtp=1&amp;bbb=1"/>
          <p:cNvSpPr/>
          <p:nvPr/>
        </p:nvSpPr>
        <p:spPr>
          <a:xfrm>
            <a:off x="2407317" y="2205101"/>
            <a:ext cx="661988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QC_6_BD.49_3#7133a95af.choices?pid=f3f4dc84b&amp;color=0,0,0&amp;vtp=1&amp;bbb=1"/>
              <p:cNvSpPr/>
              <p:nvPr/>
            </p:nvSpPr>
            <p:spPr>
              <a:xfrm>
                <a:off x="612648" y="3957354"/>
                <a:ext cx="10963656" cy="21450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木箱所受的最大静摩擦力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fmax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木箱所受的静摩擦力先增大后不变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木箱与地面间的动摩擦因数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木箱与地面间的动摩擦因数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8" name="QC_6_BD.49_3#7133a95af.choices?pid=f3f4dc84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957354"/>
                <a:ext cx="10963656" cy="2145030"/>
              </a:xfrm>
              <a:prstGeom prst="rect">
                <a:avLst/>
              </a:prstGeom>
              <a:blipFill>
                <a:blip r:embed="rId7"/>
                <a:stretch>
                  <a:fillRect l="-1724" b="-909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&amp;si=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51_1#7133a95af?pid=f3f4dc84b&amp;color=0,0,0&amp;vtp=1&amp;bt=1&amp;bbb=1&amp;hb=1"/>
              <p:cNvSpPr/>
              <p:nvPr/>
            </p:nvSpPr>
            <p:spPr>
              <a:xfrm>
                <a:off x="612648" y="486000"/>
                <a:ext cx="10963656" cy="1596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由图乙可知，木箱所受的最大静摩擦力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fmax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，A正确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；木箱所受的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静摩擦力逐渐增大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，达到最大静摩擦力后突变为滑动摩擦力，B错误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；木箱与地面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间的滑动摩擦力为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，则动摩擦因数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，C错误，D正确。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51_1#7133a95af?pid=f3f4dc84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6200"/>
              </a:xfrm>
              <a:prstGeom prst="rect">
                <a:avLst/>
              </a:prstGeom>
              <a:blipFill>
                <a:blip r:embed="rId3"/>
                <a:stretch>
                  <a:fillRect l="-1724" r="-834" b="-110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&amp;si=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97231c3ed?pid=93d62c91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考向3</a:t>
            </a:r>
            <a:r>
              <a:rPr lang="en-US" altLang="zh-CN" sz="28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“动—静”突变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52_1#354e1fd88?sp=1&amp;pid=97231c3ed&amp;color=0,0,0&amp;vtp=1&amp;bbb=1&amp;hb=1"/>
              <p:cNvSpPr/>
              <p:nvPr/>
            </p:nvSpPr>
            <p:spPr>
              <a:xfrm>
                <a:off x="612648" y="1098931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例5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如图所示，把一重力为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的物体，用一水平方向的推力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为恒量，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）压在竖直的足够高的平整墙壁上，从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开始物体所受的摩擦力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的变化关系图是选项中的(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BD.52_1#354e1fd88?sp=1&amp;pid=97231c3e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667" b="-1187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53_1#354e1fd88.bracket?pid=97231c3ed&amp;color=0,0,0&amp;vpa=27&amp;vtp=1"/>
          <p:cNvSpPr/>
          <p:nvPr/>
        </p:nvSpPr>
        <p:spPr>
          <a:xfrm>
            <a:off x="4210716" y="2205101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p:pic>
        <p:nvPicPr>
          <p:cNvPr id="5" name="QC_6_BD.52_2#354e1fd88?htil=8&amp;pid=97231c3e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3097" y="2819117"/>
            <a:ext cx="115214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52_3#354e1fd88.choices?htil=8&amp;pid=97231c3ed&amp;color=0,0,0&amp;vtp=1&amp;bbb=1"/>
          <p:cNvSpPr/>
          <p:nvPr/>
        </p:nvSpPr>
        <p:spPr>
          <a:xfrm>
            <a:off x="612648" y="2692117"/>
            <a:ext cx="9683496" cy="1600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14300"/>
              </a:lnSpc>
              <a:tabLst>
                <a:tab pos="2487549" algn="l"/>
                <a:tab pos="4936998" algn="l"/>
                <a:tab pos="7411847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80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80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80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80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</a:t>
            </a:r>
            <a:endParaRPr lang="en-US" altLang="zh-CN" sz="900" dirty="0">
              <a:latin typeface="SimSun" panose="02010600030101010101" pitchFamily="2" charset="-122"/>
            </a:endParaRPr>
          </a:p>
        </p:txBody>
      </p:sp>
      <p:pic>
        <p:nvPicPr>
          <p:cNvPr id="7" name="QC_6_BD.52_3#354e1fd88.choice_image?htil=8&amp;pid=97231c3ed&amp;color=0,0,0&amp;tib=255,255,255&amp;iip=3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959" y="2692498"/>
            <a:ext cx="153619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52_3#354e1fd88.choice_image?htil=8&amp;pid=97231c3ed&amp;color=0,0,0&amp;tib=255,255,255&amp;iip=4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791" y="2692498"/>
            <a:ext cx="153619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6_BD.52_3#354e1fd88.choice_image?htil=8&amp;pid=97231c3ed&amp;color=0,0,0&amp;tib=255,255,255&amp;iip=5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4084" y="2692498"/>
            <a:ext cx="153619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C_6_BD.52_3#354e1fd88.choice_image?htil=8&amp;pid=97231c3ed&amp;color=0,0,0&amp;tib=255,255,255&amp;iip=6&amp;vtp=1" descr="preencoded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8679" y="2692498"/>
            <a:ext cx="153619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&amp;si=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54_1#354e1fd88?pid=97231c3ed&amp;color=0,0,0&amp;vtp=1&amp;bt=1&amp;bbb=1&amp;hb=1"/>
              <p:cNvSpPr/>
              <p:nvPr/>
            </p:nvSpPr>
            <p:spPr>
              <a:xfrm>
                <a:off x="612648" y="486000"/>
                <a:ext cx="10963656" cy="27138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当墙壁对物体的摩擦力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小于重力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时，物体加速下滑；当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增大到等于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即加速度为零时），物体速度达到最大，物体继续下滑；当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，物体减速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下滑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。上述过程中物体所受的摩擦力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图像是一条过原点的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斜向上的线段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。当物体速度减到零后，物体静止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，物体受到的滑动摩擦力突变为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静摩擦力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，由平衡条件知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，此时图像为一条水平线，B正确。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54_1#354e1fd88?pid=97231c3e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13800"/>
              </a:xfrm>
              <a:prstGeom prst="rect">
                <a:avLst/>
              </a:prstGeom>
              <a:blipFill>
                <a:blip r:embed="rId3"/>
                <a:stretch>
                  <a:fillRect l="-1724" r="-945" b="-65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&amp;si=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fe9feab02?pid=93d62c91f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考向4</a:t>
            </a:r>
            <a:r>
              <a:rPr lang="en-US" altLang="zh-CN" sz="28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“动—动”突变</a:t>
            </a:r>
            <a:endParaRPr lang="en-US" altLang="zh-CN" sz="2800" dirty="0"/>
          </a:p>
        </p:txBody>
      </p:sp>
      <p:pic>
        <p:nvPicPr>
          <p:cNvPr id="3" name="QC_6_BD.55_1#c8b74277a?htil=9&amp;pid=fe9feab02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5231" y="1086231"/>
            <a:ext cx="1966091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55_2#c8b74277a?htil=9&amp;sp=1&amp;pid=fe9feab02&amp;color=0,0,0&amp;vtp=1&amp;bbb=1&amp;hb=1&amp;hs=1"/>
              <p:cNvSpPr/>
              <p:nvPr/>
            </p:nvSpPr>
            <p:spPr>
              <a:xfrm>
                <a:off x="612648" y="1098931"/>
                <a:ext cx="8833104" cy="15963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例6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如图所示，斜面固定在地面上，倾角为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37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的滑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块以初速度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从斜面底端沿斜面向上滑行，斜面足够长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，该滑块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与斜面间的动摩擦因数为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0.7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，则该滑块所受摩擦力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随时间变化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BD.55_2#c8b74277a?htil=9&amp;sp=1&amp;pid=fe9feab02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8833104" cy="1596390"/>
              </a:xfrm>
              <a:prstGeom prst="rect">
                <a:avLst/>
              </a:prstGeom>
              <a:blipFill>
                <a:blip r:embed="rId4"/>
                <a:stretch>
                  <a:fillRect l="-2139" r="-1311" b="-1145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56_1#c8b74277a.bracket?pid=fe9feab02&amp;color=0,0,0&amp;vpa=28&amp;vtp=1"/>
          <p:cNvSpPr/>
          <p:nvPr/>
        </p:nvSpPr>
        <p:spPr>
          <a:xfrm>
            <a:off x="6293897" y="3233801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sp>
        <p:nvSpPr>
          <p:cNvPr id="6" name="QC_6_BD.55_3#c8b74277a.choices?pid=fe9feab02&amp;color=0,0,0&amp;vtp=1&amp;bbb=1&amp;hs=1"/>
          <p:cNvSpPr/>
          <p:nvPr/>
        </p:nvSpPr>
        <p:spPr>
          <a:xfrm>
            <a:off x="612648" y="3808920"/>
            <a:ext cx="10963656" cy="1252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11200"/>
              </a:lnSpc>
              <a:tabLst>
                <a:tab pos="2959989" algn="l"/>
                <a:tab pos="5716778" algn="l"/>
                <a:tab pos="8498967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625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</a:t>
            </a:r>
            <a:endParaRPr lang="en-US" altLang="zh-CN" sz="900" dirty="0">
              <a:latin typeface="SimSun" panose="02010600030101010101" pitchFamily="2" charset="-122"/>
            </a:endParaRPr>
          </a:p>
        </p:txBody>
      </p:sp>
      <p:pic>
        <p:nvPicPr>
          <p:cNvPr id="7" name="QC_6_BD.55_3#c8b74277a.choice_image?pid=fe9feab02&amp;color=0,0,0&amp;tib=255,255,255&amp;iip=7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962" y="3790061"/>
            <a:ext cx="1545336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55_3#c8b74277a.choice_image?pid=fe9feab02&amp;color=0,0,0&amp;tib=255,255,255&amp;iip=8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6945" y="3790061"/>
            <a:ext cx="1426464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6_BD.55_3#c8b74277a.choice_image?pid=fe9feab02&amp;color=0,0,0&amp;tib=255,255,255&amp;iip=9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0722" y="3790061"/>
            <a:ext cx="1408176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C_6_BD.55_3#c8b74277a.choice_image?pid=fe9feab02&amp;color=0,0,0&amp;tib=255,255,255&amp;iip=10&amp;vtp=1" descr="preencoded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4943" y="3790061"/>
            <a:ext cx="1289304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QC_6_BD.55_2#c8b74277a?htil=9&amp;sp=1&amp;pid=fe9feab02&amp;color=0,0,0&amp;vtp=1&amp;bbb=1&amp;hb=1&amp;hs=1">
                <a:extLst>
                  <a:ext uri="{FF2B5EF4-FFF2-40B4-BE49-F238E27FC236}">
                    <a16:creationId xmlns:a16="http://schemas.microsoft.com/office/drawing/2014/main" id="{2983414B-5B19-B783-506C-FD76A6BD52DD}"/>
                  </a:ext>
                </a:extLst>
              </p:cNvPr>
              <p:cNvSpPr/>
              <p:nvPr/>
            </p:nvSpPr>
            <p:spPr>
              <a:xfrm>
                <a:off x="612648" y="2686431"/>
                <a:ext cx="10968012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的图像是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（最大静摩擦力等于滑动摩擦力，取初速度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的方向为正方向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取</a:t>
                </a: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37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=0.6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37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=0.8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11" name="QC_6_BD.55_2#c8b74277a?htil=9&amp;sp=1&amp;pid=fe9feab02&amp;color=0,0,0&amp;vtp=1&amp;bbb=1&amp;hb=1&amp;hs=1">
                <a:extLst>
                  <a:ext uri="{FF2B5EF4-FFF2-40B4-BE49-F238E27FC236}">
                    <a16:creationId xmlns:a16="http://schemas.microsoft.com/office/drawing/2014/main" id="{2983414B-5B19-B783-506C-FD76A6BD5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86431"/>
                <a:ext cx="10968012" cy="1033399"/>
              </a:xfrm>
              <a:prstGeom prst="rect">
                <a:avLst/>
              </a:prstGeom>
              <a:blipFill>
                <a:blip r:embed="rId9"/>
                <a:stretch>
                  <a:fillRect l="-1723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&amp;si=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57_1#c8b74277a?pid=fe9feab02&amp;color=0,0,0&amp;vtp=1&amp;bt=1&amp;bbb=1&amp;hb=1"/>
              <p:cNvSpPr/>
              <p:nvPr/>
            </p:nvSpPr>
            <p:spPr>
              <a:xfrm>
                <a:off x="612648" y="486000"/>
                <a:ext cx="10963656" cy="215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滑块上升过程中受到滑动摩擦力作用，由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f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，联立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f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=5.6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，方向沿斜面向下。当滑块的速度减为零后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，由于重力沿斜面向下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的分力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，滑块继续下滑，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滑块所受的摩擦力为滑动摩擦力，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方向为沿斜面向上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，故C项正确。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57_1#c8b74277a?pid=fe9feab0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000"/>
              </a:xfrm>
              <a:prstGeom prst="rect">
                <a:avLst/>
              </a:prstGeom>
              <a:blipFill>
                <a:blip r:embed="rId3"/>
                <a:stretch>
                  <a:fillRect l="-1724" r="-1835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&amp;si=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fb06cec0e?lid=42c99c5af&amp;cid=42c99c5af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fb06cec0e?lid=42c99c5af&amp;cid=42c99c5af&amp;vtp=1&amp;bt=1&amp;bbb=1">
            <a:hlinkClick r:id="rId3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fb06cec0e?lid=8bcd9749f&amp;cid=8bcd9749f&amp;tib=255,255,255&amp;vtp=1" descr="preencode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fb06cec0e?lid=8bcd9749f&amp;cid=8bcd9749f&amp;vtp=1&amp;bbb=1">
            <a:hlinkClick r:id="rId5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&amp;si=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#f1bf552ee?pid=fb06cec0e&amp;color=0,0,0&amp;vtp=1&amp;bt=1&amp;bbb=1&amp;hb=1"/>
          <p:cNvSpPr/>
          <p:nvPr/>
        </p:nvSpPr>
        <p:spPr>
          <a:xfrm>
            <a:off x="612648" y="486000"/>
            <a:ext cx="10963656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课标要求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SimSun" panose="02010600030101010101" pitchFamily="2" charset="-122"/>
                <a:ea typeface="楷体" pitchFamily="34" charset="-122"/>
                <a:cs typeface="Times New Roman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认识摩擦力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知道滑动摩擦和静摩擦现象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能用动摩擦因数计算滑动摩擦力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的大小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&amp;si=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42c99c5af.fixed?pid=fb06cec0e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&amp;si=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1_1#bc1490f45?sp=1&amp;pid=42c99c5af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两种摩擦力的对比</a:t>
            </a:r>
            <a:endParaRPr lang="en-US" altLang="zh-CN" sz="2400" dirty="0"/>
          </a:p>
        </p:txBody>
      </p:sp>
      <p:graphicFrame>
        <p:nvGraphicFramePr>
          <p:cNvPr id="8" name="QB_4_BD.1_2#bc1490f45?colgroup=3,16,14&amp;pid=42c99c5af&amp;color=0,0,0&amp;vtp=1&amp;bbb=1&amp;hb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67291"/>
              </p:ext>
            </p:extLst>
          </p:nvPr>
        </p:nvGraphicFramePr>
        <p:xfrm>
          <a:off x="612648" y="1091282"/>
          <a:ext cx="10927080" cy="3767963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63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项目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静摩擦力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滑动摩擦力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24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定义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两个具有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______________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的物体间在</a:t>
                      </a: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接触面上产生的阻碍相对运动趋势的</a:t>
                      </a: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力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两个具有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__________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的物体间在</a:t>
                      </a: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接触面上产生的阻碍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__________</a:t>
                      </a: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的力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560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产生条</a:t>
                      </a:r>
                    </a:p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件</a:t>
                      </a:r>
                    </a:p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（必要</a:t>
                      </a: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条件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）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（1）接触面粗糙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；</a:t>
                      </a:r>
                      <a:endParaRPr lang="en-US" altLang="zh-CN" sz="1200" spc="-100" dirty="0"/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（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2）接触处有弹力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；</a:t>
                      </a:r>
                      <a:endParaRPr lang="en-US" altLang="zh-CN" sz="1200" spc="-100" dirty="0"/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（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3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）两物体间有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______________</a:t>
                      </a:r>
                    </a:p>
                    <a:p>
                      <a:pPr marL="0" lvl="0" indent="0" algn="l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（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仍保持相对静止）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（1）接触面粗糙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；</a:t>
                      </a:r>
                      <a:endParaRPr lang="en-US" altLang="zh-CN" sz="1200" spc="-100" dirty="0"/>
                    </a:p>
                    <a:p>
                      <a:pPr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（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2）接触处有弹力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；</a:t>
                      </a:r>
                      <a:endParaRPr lang="en-US" altLang="zh-CN" sz="1200" spc="-100" dirty="0"/>
                    </a:p>
                    <a:p>
                      <a:pPr algn="l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（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3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）两物体间有</a:t>
                      </a:r>
                      <a:r>
                        <a:rPr lang="en-US" altLang="zh-CN" sz="24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__________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QB_4_AN.2_1#bc1490f45.blank?pid=42c99c5af&amp;color=0,0,0&amp;vpa=1&amp;vtp=1&amp;bbb=1"/>
          <p:cNvSpPr/>
          <p:nvPr/>
        </p:nvSpPr>
        <p:spPr>
          <a:xfrm>
            <a:off x="3096537" y="1547911"/>
            <a:ext cx="2058988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相对运动趋势</a:t>
            </a:r>
            <a:endParaRPr lang="en-US" altLang="zh-CN" sz="2400" dirty="0"/>
          </a:p>
        </p:txBody>
      </p:sp>
      <p:sp>
        <p:nvSpPr>
          <p:cNvPr id="5" name="QB_4_AN.3_1#bc1490f45.blank?pid=42c99c5af&amp;color=0,0,0&amp;vpa=2&amp;vtp=1&amp;bbb=1"/>
          <p:cNvSpPr/>
          <p:nvPr/>
        </p:nvSpPr>
        <p:spPr>
          <a:xfrm>
            <a:off x="8138436" y="1547911"/>
            <a:ext cx="1446213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相对运动</a:t>
            </a:r>
            <a:endParaRPr lang="en-US" altLang="zh-CN" sz="2400" dirty="0"/>
          </a:p>
        </p:txBody>
      </p:sp>
      <p:sp>
        <p:nvSpPr>
          <p:cNvPr id="6" name="QB_4_AN.4_1#bc1490f45.blank?pid=42c99c5af&amp;color=0,0,0&amp;vpa=3&amp;vtp=1&amp;bbb=1"/>
          <p:cNvSpPr/>
          <p:nvPr/>
        </p:nvSpPr>
        <p:spPr>
          <a:xfrm>
            <a:off x="9662436" y="2030511"/>
            <a:ext cx="1446213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相对运动</a:t>
            </a:r>
            <a:endParaRPr lang="en-US" altLang="zh-CN" sz="2400" dirty="0"/>
          </a:p>
        </p:txBody>
      </p:sp>
      <p:sp>
        <p:nvSpPr>
          <p:cNvPr id="7" name="QB_4_AN.5_1#bc1490f45.blank?pid=42c99c5af&amp;color=0,0,0&amp;vpa=4&amp;vtp=1&amp;bbb=1"/>
          <p:cNvSpPr/>
          <p:nvPr/>
        </p:nvSpPr>
        <p:spPr>
          <a:xfrm>
            <a:off x="4163336" y="3911127"/>
            <a:ext cx="2058988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相对运动趋势</a:t>
            </a:r>
            <a:endParaRPr lang="en-US" altLang="zh-CN" sz="2400" dirty="0"/>
          </a:p>
        </p:txBody>
      </p:sp>
      <p:sp>
        <p:nvSpPr>
          <p:cNvPr id="3" name="QB_4_AN.6_1#bc1490f45.blank?pid=42c99c5af&amp;color=0,0,0&amp;vpa=5&amp;vtp=1&amp;bbb=1"/>
          <p:cNvSpPr/>
          <p:nvPr/>
        </p:nvSpPr>
        <p:spPr>
          <a:xfrm>
            <a:off x="9205236" y="4138455"/>
            <a:ext cx="1446213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相对运动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QB_4_BD.1_2#bc1490f45?colgroup=3,16,14&amp;pid=42c99c5af&amp;color=0,0,0&amp;vtp=1&amp;bbb=1&amp;hb=1">
                <a:extLst>
                  <a:ext uri="{FF2B5EF4-FFF2-40B4-BE49-F238E27FC236}">
                    <a16:creationId xmlns:a16="http://schemas.microsoft.com/office/drawing/2014/main" id="{958584F1-B5F7-A7C2-3661-DBB950A229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343577"/>
                  </p:ext>
                </p:extLst>
              </p:nvPr>
            </p:nvGraphicFramePr>
            <p:xfrm>
              <a:off x="612648" y="1093470"/>
              <a:ext cx="10927080" cy="3277743"/>
            </p:xfrm>
            <a:graphic>
              <a:graphicData uri="http://schemas.openxmlformats.org/drawingml/2006/table">
                <a:tbl>
                  <a:tblPr/>
                  <a:tblGrid>
                    <a:gridCol w="1188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09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静摩擦力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滑动摩擦力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96669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大小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（1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）静摩擦力的大小与正压力大小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无关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满足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_______________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；</a:t>
                          </a:r>
                          <a:endParaRPr lang="en-US" altLang="zh-CN" sz="1200" spc="-1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2）最大静摩擦力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fmax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的大小与正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压力大小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滑动摩擦力的大小与正压力大小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成正比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即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（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 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为动摩擦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因数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取决于接触面的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及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粗糙程度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为正压力大小）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0614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方向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沿着接触面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并且跟物体相对运动趋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势的方向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沿着接触面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并且跟物体相对运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动的方向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QB_4_BD.1_2#bc1490f45?colgroup=3,16,14&amp;pid=42c99c5af&amp;color=0,0,0&amp;vtp=1&amp;bbb=1&amp;hb=1">
                <a:extLst>
                  <a:ext uri="{FF2B5EF4-FFF2-40B4-BE49-F238E27FC236}">
                    <a16:creationId xmlns:a16="http://schemas.microsoft.com/office/drawing/2014/main" id="{958584F1-B5F7-A7C2-3661-DBB950A229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343577"/>
                  </p:ext>
                </p:extLst>
              </p:nvPr>
            </p:nvGraphicFramePr>
            <p:xfrm>
              <a:off x="612648" y="1093470"/>
              <a:ext cx="10927080" cy="3277743"/>
            </p:xfrm>
            <a:graphic>
              <a:graphicData uri="http://schemas.openxmlformats.org/drawingml/2006/table">
                <a:tbl>
                  <a:tblPr/>
                  <a:tblGrid>
                    <a:gridCol w="1188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09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项目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静摩擦力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滑动摩擦力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7896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大小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758" t="-26537" r="-93939" b="-57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2083" t="-26537" r="-259" b="-572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0614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方向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沿着接触面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并且跟物体相对运动趋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势的方向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沿着接触面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并且跟物体相对运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动的方向</a:t>
                          </a:r>
                          <a:r>
                            <a:rPr lang="en-US" altLang="zh-CN" sz="24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:endParaRPr lang="en-US" altLang="zh-CN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QB_4_BD.1_2#bc1490f45?colgroup=3,16,14&amp;pid=42c99c5af&amp;color=0,0,0&amp;vtp=1&amp;bbb=1&amp;hb=1">
            <a:extLst>
              <a:ext uri="{FF2B5EF4-FFF2-40B4-BE49-F238E27FC236}">
                <a16:creationId xmlns:a16="http://schemas.microsoft.com/office/drawing/2014/main" id="{7F9ABD88-7CAF-C486-F8C4-30A0D967D7DC}"/>
              </a:ext>
            </a:extLst>
          </p:cNvPr>
          <p:cNvSpPr txBox="1"/>
          <p:nvPr/>
        </p:nvSpPr>
        <p:spPr>
          <a:xfrm>
            <a:off x="8999728" y="486000"/>
            <a:ext cx="2540000" cy="49359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续表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4_AN.7_1#bc1490f45.blank?pid=42c99c5af&amp;color=0,0,0&amp;vpa=6&amp;vtp=1&amp;bbb=1">
                <a:extLst>
                  <a:ext uri="{FF2B5EF4-FFF2-40B4-BE49-F238E27FC236}">
                    <a16:creationId xmlns:a16="http://schemas.microsoft.com/office/drawing/2014/main" id="{2452703A-9062-A9C5-A76F-136CC5128F6F}"/>
                  </a:ext>
                </a:extLst>
              </p:cNvPr>
              <p:cNvSpPr/>
              <p:nvPr/>
            </p:nvSpPr>
            <p:spPr>
              <a:xfrm>
                <a:off x="3446580" y="2098611"/>
                <a:ext cx="2175193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𝑭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𝐟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≤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𝑭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𝐟𝐦𝐚𝐱</m:t>
                        </m:r>
                      </m:sub>
                    </m:sSub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4" name="QB_4_AN.7_1#bc1490f45.blank?pid=42c99c5af&amp;color=0,0,0&amp;vpa=6&amp;vtp=1&amp;bbb=1">
                <a:extLst>
                  <a:ext uri="{FF2B5EF4-FFF2-40B4-BE49-F238E27FC236}">
                    <a16:creationId xmlns:a16="http://schemas.microsoft.com/office/drawing/2014/main" id="{2452703A-9062-A9C5-A76F-136CC5128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80" y="2098611"/>
                <a:ext cx="2175193" cy="353441"/>
              </a:xfrm>
              <a:prstGeom prst="rect">
                <a:avLst/>
              </a:prstGeom>
              <a:blipFill>
                <a:blip r:embed="rId3"/>
                <a:stretch>
                  <a:fillRect l="-1120" b="-2241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4_AN.8_1#bc1490f45.blank?pid=42c99c5af&amp;color=0,0,0&amp;vpa=7&amp;vtp=1&amp;bbb=1">
            <a:extLst>
              <a:ext uri="{FF2B5EF4-FFF2-40B4-BE49-F238E27FC236}">
                <a16:creationId xmlns:a16="http://schemas.microsoft.com/office/drawing/2014/main" id="{3F701F9A-770B-B7F9-E93F-DE6992565019}"/>
              </a:ext>
            </a:extLst>
          </p:cNvPr>
          <p:cNvSpPr/>
          <p:nvPr/>
        </p:nvSpPr>
        <p:spPr>
          <a:xfrm>
            <a:off x="3109237" y="2985897"/>
            <a:ext cx="833438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有关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6" name="QB_4_AN.9_1#bc1490f45.blank?pid=42c99c5af&amp;color=0,0,0&amp;vpa=8&amp;vtp=1&amp;bbb=1">
            <a:extLst>
              <a:ext uri="{FF2B5EF4-FFF2-40B4-BE49-F238E27FC236}">
                <a16:creationId xmlns:a16="http://schemas.microsoft.com/office/drawing/2014/main" id="{ED2CE83C-9974-9FF0-E69F-DD226393330A}"/>
              </a:ext>
            </a:extLst>
          </p:cNvPr>
          <p:cNvSpPr/>
          <p:nvPr/>
        </p:nvSpPr>
        <p:spPr>
          <a:xfrm>
            <a:off x="9954536" y="2517268"/>
            <a:ext cx="833438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材料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7" name="QB_4_AN.10_1#bc1490f45.blank?pid=42c99c5af&amp;color=0,0,0&amp;vpa=9&amp;vtp=1&amp;bbb=1">
            <a:extLst>
              <a:ext uri="{FF2B5EF4-FFF2-40B4-BE49-F238E27FC236}">
                <a16:creationId xmlns:a16="http://schemas.microsoft.com/office/drawing/2014/main" id="{E3A480CD-C0F2-2D5A-BCB9-51D7C5C9B6FE}"/>
              </a:ext>
            </a:extLst>
          </p:cNvPr>
          <p:cNvSpPr/>
          <p:nvPr/>
        </p:nvSpPr>
        <p:spPr>
          <a:xfrm>
            <a:off x="3109237" y="3893058"/>
            <a:ext cx="833438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相反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8" name="QB_4_AN.11_1#bc1490f45.blank?pid=42c99c5af&amp;color=0,0,0&amp;vpa=10&amp;vtp=1&amp;bbb=1">
            <a:extLst>
              <a:ext uri="{FF2B5EF4-FFF2-40B4-BE49-F238E27FC236}">
                <a16:creationId xmlns:a16="http://schemas.microsoft.com/office/drawing/2014/main" id="{9870D7F4-63D0-3649-D537-6EA769B36B20}"/>
              </a:ext>
            </a:extLst>
          </p:cNvPr>
          <p:cNvSpPr/>
          <p:nvPr/>
        </p:nvSpPr>
        <p:spPr>
          <a:xfrm>
            <a:off x="8138436" y="3893058"/>
            <a:ext cx="833438" cy="417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相反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48292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&amp;si=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4_BD.12_1#d80796c84?pid=42c99c5af&amp;color=0,0,0&amp;vtp=1&amp;bt=1&amp;bbb=1&amp;hb=1"/>
              <p:cNvSpPr/>
              <p:nvPr/>
            </p:nvSpPr>
            <p:spPr>
              <a:xfrm>
                <a:off x="612648" y="486000"/>
                <a:ext cx="10963656" cy="166801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动摩擦因数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定义：彼此接触的物体发生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摩擦力大小和正压力大小的比值，</a:t>
                </a: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f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N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B_4_BD.12_1#d80796c84?pid=42c99c5a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668018"/>
              </a:xfrm>
              <a:prstGeom prst="rect">
                <a:avLst/>
              </a:prstGeom>
              <a:blipFill>
                <a:blip r:embed="rId3"/>
                <a:stretch>
                  <a:fillRect l="-1724" r="-1780" b="-366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4_AN.13_1#d80796c84.blank?pid=42c99c5af&amp;color=0,0,0&amp;vpa=11&amp;vtp=1&amp;bbb=1"/>
          <p:cNvSpPr/>
          <p:nvPr/>
        </p:nvSpPr>
        <p:spPr>
          <a:xfrm>
            <a:off x="4896516" y="1016860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相对运动</a:t>
            </a:r>
            <a:endParaRPr lang="en-US" altLang="zh-CN" sz="2400" dirty="0"/>
          </a:p>
        </p:txBody>
      </p:sp>
      <p:pic>
        <p:nvPicPr>
          <p:cNvPr id="4" name="QB_4_BD.14_1#16b2d1f5b?htil=1&amp;pid=42c99c5af&amp;color=0,0,0&amp;tib=255,255,255&amp;vtp=1&amp;hs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2219" y="2201832"/>
            <a:ext cx="2414016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4_BD.14_2#16b2d1f5b?htil=1&amp;pid=42c99c5af&amp;color=0,0,0&amp;vtp=1&amp;bbb=1&amp;hb=1&amp;hs=1"/>
          <p:cNvSpPr/>
          <p:nvPr/>
        </p:nvSpPr>
        <p:spPr>
          <a:xfrm>
            <a:off x="612648" y="2156112"/>
            <a:ext cx="8421624" cy="1596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教材挖掘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人教版必修第一册第三章第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节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用水平力推沙发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，为什么沙发被推动之前感觉更费力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？推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动之后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，沙发缓慢和快速前进受到的摩擦力相同吗？</a:t>
            </a:r>
            <a:endParaRPr lang="en-US" altLang="zh-CN" sz="2400" dirty="0"/>
          </a:p>
        </p:txBody>
      </p:sp>
      <p:sp>
        <p:nvSpPr>
          <p:cNvPr id="6" name="QB_4_BD.14_3#16b2d1f5b?pid=42c99c5af&amp;color=0,0,0&amp;vtp=1&amp;bbb=1&amp;hb=1&amp;hs=1"/>
          <p:cNvSpPr/>
          <p:nvPr/>
        </p:nvSpPr>
        <p:spPr>
          <a:xfrm>
            <a:off x="612648" y="3802032"/>
            <a:ext cx="10963656" cy="1033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</a:t>
            </a:r>
            <a:r>
              <a:rPr lang="en-US" altLang="zh-CN" sz="2400" i="0" spc="-5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__________________________________________________________________________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i="0" spc="-5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_____________________________________________________________________</a:t>
            </a:r>
            <a:endParaRPr lang="en-US" altLang="zh-CN" sz="2400" spc="-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B_4_AN.15_1#16b2d1f5b.blank?pid=42c99c5af&amp;color=0,0,0&amp;vpa=12&amp;vtp=1&amp;bbb=1&amp;hb=1"/>
              <p:cNvSpPr/>
              <p:nvPr/>
            </p:nvSpPr>
            <p:spPr>
              <a:xfrm>
                <a:off x="612648" y="3774092"/>
                <a:ext cx="10963656" cy="103466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ct val="150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提示：沙发被推动前，推力要达到最大静摩擦力</a:t>
                </a:r>
                <a:r>
                  <a:rPr lang="en-US" altLang="zh-CN" sz="2400" b="1" i="0">
                    <a:solidFill>
                      <a:srgbClr val="FF0000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，而最大静摩擦力比滑动摩擦力略大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。沙发被推动后，受滑动摩擦力，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𝑭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𝐟</m:t>
                        </m:r>
                      </m:sub>
                    </m:sSub>
                    <m:r>
                      <a:rPr lang="en-US" altLang="zh-CN" sz="2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𝝁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𝑭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𝐍</m:t>
                        </m:r>
                      </m:sub>
                    </m:sSub>
                  </m:oMath>
                </a14:m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，滑动摩擦力与速度大小无关。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B_4_AN.15_1#16b2d1f5b.blank?pid=42c99c5af&amp;color=0,0,0&amp;vpa=12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74092"/>
                <a:ext cx="10963656" cy="1034669"/>
              </a:xfrm>
              <a:prstGeom prst="rect">
                <a:avLst/>
              </a:prstGeom>
              <a:blipFill>
                <a:blip r:embed="rId5"/>
                <a:stretch>
                  <a:fillRect l="-1724" b="-1588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1696</Words>
  <Application>Microsoft Office PowerPoint</Application>
  <PresentationFormat>宽屏</PresentationFormat>
  <Paragraphs>305</Paragraphs>
  <Slides>36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SimSun</vt:lpstr>
      <vt:lpstr>微软雅黑</vt:lpstr>
      <vt:lpstr>Arial</vt:lpstr>
      <vt:lpstr>Calibri</vt:lpstr>
      <vt:lpstr>Cambria Math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Administrator</cp:lastModifiedBy>
  <cp:revision>2</cp:revision>
  <dcterms:created xsi:type="dcterms:W3CDTF">2025-01-23T09:52:23Z</dcterms:created>
  <dcterms:modified xsi:type="dcterms:W3CDTF">2025-01-23T09:54:50Z</dcterms:modified>
  <cp:category/>
  <cp:contentStatus/>
</cp:coreProperties>
</file>